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3" r:id="rId4"/>
  </p:sldMasterIdLst>
  <p:notesMasterIdLst>
    <p:notesMasterId r:id="rId14"/>
  </p:notesMasterIdLst>
  <p:sldIdLst>
    <p:sldId id="257" r:id="rId5"/>
    <p:sldId id="264" r:id="rId6"/>
    <p:sldId id="263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780"/>
    <a:srgbClr val="EB7300"/>
    <a:srgbClr val="7B98A9"/>
    <a:srgbClr val="E0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 autoAdjust="0"/>
    <p:restoredTop sz="94676" autoAdjust="0"/>
  </p:normalViewPr>
  <p:slideViewPr>
    <p:cSldViewPr snapToGrid="0">
      <p:cViewPr varScale="1">
        <p:scale>
          <a:sx n="79" d="100"/>
          <a:sy n="79" d="100"/>
        </p:scale>
        <p:origin x="17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3063C2-B20D-403B-8EF9-08CCE430D1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15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063C2-B20D-403B-8EF9-08CCE430D15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50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2235200"/>
            <a:ext cx="7597775" cy="2116138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4276725"/>
            <a:ext cx="7607300" cy="652463"/>
          </a:xfrm>
        </p:spPr>
        <p:txBody>
          <a:bodyPr tIns="0" bIns="0"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599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429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56400" y="273050"/>
            <a:ext cx="2052638" cy="5688013"/>
          </a:xfrm>
        </p:spPr>
        <p:txBody>
          <a:bodyPr vert="eaVert"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95313" y="273050"/>
            <a:ext cx="6008687" cy="568801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407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3" y="273050"/>
            <a:ext cx="6602412" cy="7778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282700"/>
            <a:ext cx="4022725" cy="4678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4725" y="1282700"/>
            <a:ext cx="4024313" cy="4678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45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3" y="273050"/>
            <a:ext cx="6602412" cy="7778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82700"/>
            <a:ext cx="4022725" cy="4678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84725" y="1282700"/>
            <a:ext cx="4024313" cy="4678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01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11275" y="4074901"/>
            <a:ext cx="7597775" cy="1114425"/>
          </a:xfrm>
        </p:spPr>
        <p:txBody>
          <a:bodyPr tIns="45720"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23975" y="5109951"/>
            <a:ext cx="7607300" cy="4810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216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88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544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82700"/>
            <a:ext cx="40227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4725" y="1282700"/>
            <a:ext cx="4024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37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93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1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85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74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241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2115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31088" y="6315075"/>
            <a:ext cx="141763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25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56400" y="273050"/>
            <a:ext cx="2052638" cy="56880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95313" y="273050"/>
            <a:ext cx="6008687" cy="5688013"/>
          </a:xfr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31088" y="6315075"/>
            <a:ext cx="141763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34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47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11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7354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1750" y="1461758"/>
            <a:ext cx="7396163" cy="11318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1750" y="2506333"/>
            <a:ext cx="3621088" cy="928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75238" y="2506333"/>
            <a:ext cx="3621087" cy="928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0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44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400" b="1" cap="all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8849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3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65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583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6673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4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0063" y="3208338"/>
            <a:ext cx="1847850" cy="19732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01750" y="3208338"/>
            <a:ext cx="5395913" cy="1973262"/>
          </a:xfr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99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83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1591" cy="831850"/>
          </a:xfrm>
        </p:spPr>
        <p:txBody>
          <a:bodyPr/>
          <a:lstStyle>
            <a:lvl1pPr>
              <a:defRPr sz="4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6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all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3751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499" y="274638"/>
            <a:ext cx="8671389" cy="831850"/>
          </a:xfrm>
        </p:spPr>
        <p:txBody>
          <a:bodyPr/>
          <a:lstStyle>
            <a:lvl1pPr>
              <a:defRPr sz="44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495800" cy="5589587"/>
          </a:xfrm>
        </p:spPr>
        <p:txBody>
          <a:bodyPr/>
          <a:lstStyle>
            <a:lvl1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495800" cy="5589587"/>
          </a:xfrm>
        </p:spPr>
        <p:txBody>
          <a:bodyPr/>
          <a:lstStyle>
            <a:lvl1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45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82700"/>
            <a:ext cx="4022725" cy="4678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4725" y="1282700"/>
            <a:ext cx="4024313" cy="4678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223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4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0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47753" cy="831850"/>
          </a:xfrm>
        </p:spPr>
        <p:txBody>
          <a:bodyPr/>
          <a:lstStyle>
            <a:lvl1pPr>
              <a:defRPr sz="44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5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3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2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478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2685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9672" cy="831850"/>
          </a:xfrm>
        </p:spPr>
        <p:txBody>
          <a:bodyPr/>
          <a:lstStyle>
            <a:lvl1pPr>
              <a:defRPr sz="4400" b="1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72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6583362"/>
          </a:xfrm>
        </p:spPr>
        <p:txBody>
          <a:bodyPr vert="eaVert"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6583362"/>
          </a:xfrm>
        </p:spPr>
        <p:txBody>
          <a:bodyPr vert="eaVert"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64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12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09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0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Tx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523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220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273050"/>
            <a:ext cx="66024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2700"/>
            <a:ext cx="819943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6" name="txtDianummer" hidden="1"/>
          <p:cNvSpPr txBox="1"/>
          <p:nvPr userDrawn="1"/>
        </p:nvSpPr>
        <p:spPr>
          <a:xfrm>
            <a:off x="8423096" y="5722703"/>
            <a:ext cx="720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 </a:t>
            </a:r>
            <a:fld id="{39209220-C5D6-4F54-A007-500C0D239674}" type="slidenum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xtDatum" hidden="1"/>
          <p:cNvSpPr txBox="1"/>
          <p:nvPr userDrawn="1"/>
        </p:nvSpPr>
        <p:spPr>
          <a:xfrm>
            <a:off x="6976151" y="5722702"/>
            <a:ext cx="1652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761D79-59AA-4B0E-8D44-4F10C6878ABF}" type="datetime4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2 april 2018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785"/>
            <a:ext cx="9144000" cy="84821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09784"/>
            <a:ext cx="11309547" cy="848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54000" indent="-254000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Wingdings" pitchFamily="2" charset="2"/>
        <a:buChar char="§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571500" indent="-317500" algn="l" rtl="0" eaLnBrk="0" fontAlgn="base" hangingPunct="0">
        <a:spcBef>
          <a:spcPct val="20000"/>
        </a:spcBef>
        <a:spcAft>
          <a:spcPct val="0"/>
        </a:spcAft>
        <a:buClr>
          <a:srgbClr val="0E3780"/>
        </a:buClr>
        <a:buFont typeface="Verdana" pitchFamily="34" charset="0"/>
        <a:buChar char="-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4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224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796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6pPr>
      <a:lvl7pPr marL="30368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7pPr>
      <a:lvl8pPr marL="34940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8pPr>
      <a:lvl9pPr marL="39512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273050"/>
            <a:ext cx="66024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82700"/>
            <a:ext cx="819943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7" name="txtDianummer"/>
          <p:cNvSpPr txBox="1"/>
          <p:nvPr userDrawn="1"/>
        </p:nvSpPr>
        <p:spPr>
          <a:xfrm>
            <a:off x="8423096" y="5722703"/>
            <a:ext cx="720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 </a:t>
            </a:r>
            <a:fld id="{39209220-C5D6-4F54-A007-500C0D239674}" type="slidenum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xtDatum"/>
          <p:cNvSpPr txBox="1"/>
          <p:nvPr userDrawn="1"/>
        </p:nvSpPr>
        <p:spPr>
          <a:xfrm>
            <a:off x="6976151" y="5722702"/>
            <a:ext cx="1652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761D79-59AA-4B0E-8D44-4F10C6878ABF}" type="datetime4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2 april 2018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E3780"/>
          </a:solidFill>
          <a:latin typeface="Arial" charset="0"/>
          <a:cs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Wingdings" pitchFamily="2" charset="2"/>
        <a:buChar char="§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04850" indent="-254000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Wingdings" pitchFamily="2" charset="2"/>
        <a:buChar char="§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201738" indent="-317500" algn="l" rtl="0" eaLnBrk="0" fontAlgn="base" hangingPunct="0">
        <a:spcBef>
          <a:spcPct val="20000"/>
        </a:spcBef>
        <a:spcAft>
          <a:spcPct val="0"/>
        </a:spcAft>
        <a:buClr>
          <a:srgbClr val="0E3780"/>
        </a:buClr>
        <a:buFont typeface="Verdana" pitchFamily="34" charset="0"/>
        <a:buChar char="-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14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224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796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6pPr>
      <a:lvl7pPr marL="30368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7pPr>
      <a:lvl8pPr marL="34940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8pPr>
      <a:lvl9pPr marL="39512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E3780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0" y="3208338"/>
            <a:ext cx="73961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1750" y="4252913"/>
            <a:ext cx="73945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6" name="txtDianummer"/>
          <p:cNvSpPr txBox="1"/>
          <p:nvPr userDrawn="1"/>
        </p:nvSpPr>
        <p:spPr>
          <a:xfrm>
            <a:off x="8423096" y="5722703"/>
            <a:ext cx="720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 </a:t>
            </a:r>
            <a:fld id="{39209220-C5D6-4F54-A007-500C0D239674}" type="slidenum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xtDatum"/>
          <p:cNvSpPr txBox="1"/>
          <p:nvPr userDrawn="1"/>
        </p:nvSpPr>
        <p:spPr>
          <a:xfrm>
            <a:off x="6976151" y="5722702"/>
            <a:ext cx="1652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761D79-59AA-4B0E-8D44-4F10C6878ABF}" type="datetime4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2 april 2018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rgbClr val="0E3780"/>
          </a:solidFill>
          <a:latin typeface="Arial" charset="0"/>
          <a:cs typeface="Arial" charset="0"/>
        </a:defRPr>
      </a:lvl9pPr>
    </p:titleStyle>
    <p:bodyStyle>
      <a:lvl1pPr marL="1588" indent="-1588" algn="l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1757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3255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335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415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987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0559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5131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703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5123" name="Rectangle 5" hidden="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195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7" name="txtDianummer"/>
          <p:cNvSpPr txBox="1"/>
          <p:nvPr userDrawn="1"/>
        </p:nvSpPr>
        <p:spPr>
          <a:xfrm>
            <a:off x="8423096" y="5722703"/>
            <a:ext cx="720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 </a:t>
            </a:r>
            <a:fld id="{39209220-C5D6-4F54-A007-500C0D239674}" type="slidenum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‹nr.›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xtDatum"/>
          <p:cNvSpPr txBox="1"/>
          <p:nvPr userDrawn="1"/>
        </p:nvSpPr>
        <p:spPr>
          <a:xfrm>
            <a:off x="6976151" y="5722702"/>
            <a:ext cx="1652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761D79-59AA-4B0E-8D44-4F10C6878ABF}" type="datetime4">
              <a:rPr lang="nl-NL" sz="10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r"/>
              <a:t>2 april 2018</a:t>
            </a:fld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588" indent="-1588" algn="l" rtl="0" eaLnBrk="0" fontAlgn="base" hangingPunct="0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1757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3255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7335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415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987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0559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5131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703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xtTitel"/>
          <p:cNvSpPr>
            <a:spLocks noGrp="1" noChangeArrowheads="1"/>
          </p:cNvSpPr>
          <p:nvPr>
            <p:ph type="ctrTitle"/>
          </p:nvPr>
        </p:nvSpPr>
        <p:spPr>
          <a:xfrm>
            <a:off x="1285875" y="2492810"/>
            <a:ext cx="7767590" cy="1150938"/>
          </a:xfrm>
        </p:spPr>
        <p:txBody>
          <a:bodyPr/>
          <a:lstStyle/>
          <a:p>
            <a:pPr eaLnBrk="1" hangingPunct="1"/>
            <a:r>
              <a:rPr lang="nl-NL" b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Impressie </a:t>
            </a:r>
            <a:br>
              <a:rPr lang="nl-NL" b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b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Sportconventie 2018</a:t>
            </a:r>
          </a:p>
        </p:txBody>
      </p:sp>
      <p:sp>
        <p:nvSpPr>
          <p:cNvPr id="8196" name="txtDatumLocatie"/>
          <p:cNvSpPr txBox="1">
            <a:spLocks noChangeArrowheads="1"/>
          </p:cNvSpPr>
          <p:nvPr/>
        </p:nvSpPr>
        <p:spPr bwMode="auto">
          <a:xfrm>
            <a:off x="1303338" y="4403260"/>
            <a:ext cx="7253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NL" sz="3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E3780"/>
                </a:solidFill>
              </a:rPr>
              <a:t>Sportconventie 2018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 smtClean="0">
                <a:solidFill>
                  <a:srgbClr val="EB7300"/>
                </a:solidFill>
              </a:rPr>
              <a:t>Trots </a:t>
            </a:r>
            <a:r>
              <a:rPr lang="nl-NL" b="1" i="1" dirty="0">
                <a:solidFill>
                  <a:srgbClr val="EB7300"/>
                </a:solidFill>
              </a:rPr>
              <a:t>op het verleden, # zin in de toekomst!</a:t>
            </a:r>
            <a:endParaRPr lang="nl-NL" dirty="0">
              <a:solidFill>
                <a:srgbClr val="EB7300"/>
              </a:solidFill>
            </a:endParaRPr>
          </a:p>
          <a:p>
            <a:r>
              <a:rPr lang="nl-NL" dirty="0"/>
              <a:t> </a:t>
            </a:r>
          </a:p>
          <a:p>
            <a:r>
              <a:rPr lang="nl-NL" dirty="0"/>
              <a:t>Tijdens de Sportconventie </a:t>
            </a:r>
            <a:r>
              <a:rPr lang="nl-NL" b="1" dirty="0"/>
              <a:t>vieren</a:t>
            </a:r>
            <a:r>
              <a:rPr lang="nl-NL" dirty="0"/>
              <a:t> we 2 jubilea: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dirty="0"/>
              <a:t>NOC*NSF bestaat 25 jaar 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dirty="0"/>
              <a:t>integratie olympisch-paralympisch 10 </a:t>
            </a:r>
            <a:r>
              <a:rPr lang="nl-NL" dirty="0" smtClean="0"/>
              <a:t>jaar</a:t>
            </a:r>
          </a:p>
          <a:p>
            <a:pPr lvl="0"/>
            <a:endParaRPr lang="nl-NL" dirty="0"/>
          </a:p>
          <a:p>
            <a:pPr marL="0" lvl="1" indent="0">
              <a:lnSpc>
                <a:spcPct val="125000"/>
              </a:lnSpc>
              <a:buNone/>
            </a:pPr>
            <a:r>
              <a:rPr lang="nl-NL" b="1" dirty="0" smtClean="0"/>
              <a:t>Doel</a:t>
            </a:r>
            <a:r>
              <a:rPr lang="nl-NL" dirty="0" smtClean="0"/>
              <a:t>: Op </a:t>
            </a:r>
            <a:r>
              <a:rPr lang="nl-NL" dirty="0"/>
              <a:t>14 mei as. zal de tweede Sportconventie plaatsvinden. </a:t>
            </a:r>
            <a:r>
              <a:rPr lang="nl-NL" dirty="0" smtClean="0"/>
              <a:t>Tijdens de conventie vieren we het verleden en kijken we vanuit heden en verleden naar de toekomst. </a:t>
            </a:r>
          </a:p>
          <a:p>
            <a:pPr marL="0" lvl="1" indent="0">
              <a:lnSpc>
                <a:spcPct val="125000"/>
              </a:lnSpc>
              <a:buNone/>
            </a:pPr>
            <a:r>
              <a:rPr lang="nl-NL" dirty="0" smtClean="0"/>
              <a:t>Samen vieren, inspiratie </a:t>
            </a:r>
            <a:r>
              <a:rPr lang="nl-NL" dirty="0"/>
              <a:t>opdoen, kennis vergaren en delen, </a:t>
            </a:r>
            <a:r>
              <a:rPr lang="nl-NL" dirty="0" smtClean="0"/>
              <a:t>meepraten</a:t>
            </a:r>
            <a:r>
              <a:rPr lang="nl-NL" dirty="0"/>
              <a:t>, </a:t>
            </a:r>
            <a:r>
              <a:rPr lang="nl-NL" dirty="0" smtClean="0"/>
              <a:t>meebeslissen! </a:t>
            </a:r>
            <a:r>
              <a:rPr lang="nl-NL" dirty="0"/>
              <a:t>Kom, ben er bij, draag bij en vier mee! </a:t>
            </a:r>
          </a:p>
          <a:p>
            <a:pPr marL="0" lvl="1" indent="0">
              <a:lnSpc>
                <a:spcPct val="125000"/>
              </a:lnSpc>
              <a:buNone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EB7300"/>
                </a:solidFill>
              </a:rPr>
              <a:t>Programma</a:t>
            </a:r>
            <a:endParaRPr lang="nl-NL" dirty="0">
              <a:solidFill>
                <a:srgbClr val="EB730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9249"/>
              </p:ext>
            </p:extLst>
          </p:nvPr>
        </p:nvGraphicFramePr>
        <p:xfrm>
          <a:off x="1097280" y="892429"/>
          <a:ext cx="6961632" cy="47569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58176"/>
                <a:gridCol w="5703456"/>
              </a:tblGrid>
              <a:tr h="214518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Tijd </a:t>
                      </a:r>
                      <a:endParaRPr lang="nl-NL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Onderdeel</a:t>
                      </a:r>
                      <a:endParaRPr lang="nl-NL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</a:tr>
              <a:tr h="429035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13.30</a:t>
                      </a:r>
                      <a:endParaRPr lang="nl-NL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Inloop - Verschillende </a:t>
                      </a:r>
                      <a:r>
                        <a:rPr lang="nl-NL" sz="1800" dirty="0">
                          <a:effectLst/>
                        </a:rPr>
                        <a:t>demonstraties van sport &amp; mogelijkheid mee te doen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/>
                </a:tc>
              </a:tr>
              <a:tr h="429035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14.00</a:t>
                      </a:r>
                      <a:endParaRPr lang="nl-NL" sz="16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Spetterende</a:t>
                      </a:r>
                      <a:r>
                        <a:rPr lang="nl-NL" sz="1800" baseline="0" dirty="0" smtClean="0">
                          <a:effectLst/>
                        </a:rPr>
                        <a:t> o</a:t>
                      </a:r>
                      <a:r>
                        <a:rPr lang="nl-NL" sz="1800" dirty="0" smtClean="0">
                          <a:effectLst/>
                        </a:rPr>
                        <a:t>pening </a:t>
                      </a:r>
                      <a:r>
                        <a:rPr lang="nl-NL" sz="1800" dirty="0">
                          <a:effectLst/>
                        </a:rPr>
                        <a:t>Sportconventie 2018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/>
                </a:tc>
              </a:tr>
              <a:tr h="1421178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15.00 – 18.00</a:t>
                      </a:r>
                      <a:endParaRPr lang="nl-NL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Carrousel van sessies waarin ‘de toekomst’ centraal staat</a:t>
                      </a:r>
                    </a:p>
                    <a:p>
                      <a:r>
                        <a:rPr lang="nl-N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 sessies hebben verschillende vormen en doelen,</a:t>
                      </a:r>
                      <a:r>
                        <a:rPr lang="nl-NL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denk aan </a:t>
                      </a:r>
                      <a:r>
                        <a:rPr lang="nl-NL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</a:t>
                      </a:r>
                      <a:r>
                        <a:rPr lang="nl-N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inspiratie / showcase, beleving, sportief / doen, brainstorm, debat, Q&amp;A, beleving, spel / quiz, </a:t>
                      </a:r>
                      <a:r>
                        <a:rPr lang="nl-NL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nl-N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</a:p>
                    <a:p>
                      <a:endParaRPr lang="nl-NL" sz="1800" dirty="0">
                        <a:effectLst/>
                      </a:endParaRPr>
                    </a:p>
                  </a:txBody>
                  <a:tcPr marL="55112" marR="55112" marT="0" marB="0"/>
                </a:tc>
              </a:tr>
              <a:tr h="429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17.30</a:t>
                      </a:r>
                      <a:endParaRPr lang="nl-NL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Intermezzo - actief, </a:t>
                      </a:r>
                      <a:r>
                        <a:rPr lang="nl-NL" sz="1800" dirty="0" err="1">
                          <a:effectLst/>
                        </a:rPr>
                        <a:t>fun</a:t>
                      </a:r>
                      <a:r>
                        <a:rPr lang="nl-NL" sz="1800" dirty="0">
                          <a:effectLst/>
                        </a:rPr>
                        <a:t>, activerend, feestelijk</a:t>
                      </a:r>
                    </a:p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/>
                </a:tc>
              </a:tr>
              <a:tr h="429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18.15</a:t>
                      </a:r>
                      <a:endParaRPr lang="nl-NL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Diner buffet en mogelijkheid tot informele ontmoeting</a:t>
                      </a:r>
                    </a:p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/>
                </a:tc>
              </a:tr>
              <a:tr h="39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19.30</a:t>
                      </a:r>
                      <a:endParaRPr lang="nl-NL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112" marR="55112" marT="0" marB="0">
                    <a:solidFill>
                      <a:srgbClr val="0E3780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Algemene Vergadering (AV</a:t>
                      </a:r>
                      <a:r>
                        <a:rPr lang="nl-NL" sz="1800" dirty="0" smtClean="0">
                          <a:effectLst/>
                        </a:rPr>
                        <a:t>)</a:t>
                      </a:r>
                      <a:endParaRPr lang="nl-NL" sz="1800" dirty="0">
                        <a:effectLst/>
                      </a:endParaRPr>
                    </a:p>
                  </a:txBody>
                  <a:tcPr marL="55112" marR="55112" marT="0" marB="0"/>
                </a:tc>
              </a:tr>
            </a:tbl>
          </a:graphicData>
        </a:graphic>
      </p:graphicFrame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2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2" y="273050"/>
            <a:ext cx="8198309" cy="777875"/>
          </a:xfrm>
        </p:spPr>
        <p:txBody>
          <a:bodyPr/>
          <a:lstStyle/>
          <a:p>
            <a:r>
              <a:rPr lang="nl-NL" dirty="0" smtClean="0"/>
              <a:t>Inloop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  <p:pic>
        <p:nvPicPr>
          <p:cNvPr id="3074" name="Picture 2" descr="Afbeeldingsresultaat voor cadeaut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09" y="267623"/>
            <a:ext cx="2409447" cy="22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tijdlijn 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3" y="4159157"/>
            <a:ext cx="4588126" cy="17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09600" y="3539985"/>
            <a:ext cx="334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E3780"/>
                </a:solidFill>
              </a:rPr>
              <a:t>Tijdlijn:   25 jaar: 1993 – 2018</a:t>
            </a:r>
          </a:p>
          <a:p>
            <a:r>
              <a:rPr lang="nl-NL" b="1" dirty="0" smtClean="0">
                <a:solidFill>
                  <a:srgbClr val="0E3780"/>
                </a:solidFill>
              </a:rPr>
              <a:t>	 10 jaar: 2008 </a:t>
            </a:r>
            <a:r>
              <a:rPr lang="nl-NL" b="1" dirty="0">
                <a:solidFill>
                  <a:srgbClr val="0E3780"/>
                </a:solidFill>
              </a:rPr>
              <a:t>–</a:t>
            </a:r>
            <a:r>
              <a:rPr lang="nl-NL" b="1" dirty="0" smtClean="0">
                <a:solidFill>
                  <a:srgbClr val="0E3780"/>
                </a:solidFill>
              </a:rPr>
              <a:t> 2018</a:t>
            </a:r>
            <a:endParaRPr lang="nl-NL" b="1" dirty="0">
              <a:solidFill>
                <a:srgbClr val="0E378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596828" y="293811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solidFill>
                  <a:srgbClr val="0E3780"/>
                </a:solidFill>
              </a:rPr>
              <a:t>Fotowall</a:t>
            </a:r>
            <a:endParaRPr lang="nl-NL" b="1" dirty="0">
              <a:solidFill>
                <a:srgbClr val="0E3780"/>
              </a:solidFill>
            </a:endParaRPr>
          </a:p>
        </p:txBody>
      </p:sp>
      <p:pic>
        <p:nvPicPr>
          <p:cNvPr id="3078" name="Picture 6" descr="Afbeeldingsresultaat voor foto mu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42" y="3356030"/>
            <a:ext cx="2596678" cy="25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koff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78" y="942374"/>
            <a:ext cx="2782654" cy="20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6" y="149849"/>
            <a:ext cx="3963705" cy="25390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4691" y="278754"/>
            <a:ext cx="6602412" cy="77787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Opening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  <p:pic>
        <p:nvPicPr>
          <p:cNvPr id="4098" name="Picture 2" descr="Afbeeldingsresultaat voor tromm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" y="3820562"/>
            <a:ext cx="1868087" cy="20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sport attribute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79" y="4155556"/>
            <a:ext cx="2746611" cy="15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918766" y="46637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&amp;</a:t>
            </a:r>
            <a:endParaRPr lang="nl-NL" dirty="0"/>
          </a:p>
        </p:txBody>
      </p:sp>
      <p:pic>
        <p:nvPicPr>
          <p:cNvPr id="4104" name="Picture 8" descr="Afbeeldingsresultaat voor introda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06" y="1297767"/>
            <a:ext cx="1921378" cy="19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589" y="2815627"/>
            <a:ext cx="3528653" cy="606589"/>
          </a:xfrm>
          <a:prstGeom prst="rect">
            <a:avLst/>
          </a:prstGeom>
        </p:spPr>
      </p:pic>
      <p:pic>
        <p:nvPicPr>
          <p:cNvPr id="4108" name="Picture 12" descr="Afbeeldingsresultaat voor andrew pars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23" y="3820562"/>
            <a:ext cx="2507517" cy="185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fbeeldingsresultaat voor fil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65" y="2493606"/>
            <a:ext cx="2714628" cy="11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8179" y="3460283"/>
            <a:ext cx="1355814" cy="17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Middag: Carrousel van sessies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  <p:pic>
        <p:nvPicPr>
          <p:cNvPr id="8194" name="Picture 2" descr="Afbeeldingsresultaat voor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88" y="204804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389299" y="1484768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Data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31921" y="947721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Urban </a:t>
            </a:r>
            <a:r>
              <a:rPr lang="nl-NL" dirty="0" err="1" smtClean="0">
                <a:solidFill>
                  <a:srgbClr val="0E3780"/>
                </a:solidFill>
              </a:rPr>
              <a:t>sports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51656" y="3655281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0E3780"/>
                </a:solidFill>
              </a:rPr>
              <a:t>TeamNL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5598499" y="1121829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Block chain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379107" y="4102230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0E3780"/>
                </a:solidFill>
              </a:rPr>
              <a:t>Future</a:t>
            </a:r>
            <a:r>
              <a:rPr lang="nl-NL" dirty="0" smtClean="0">
                <a:solidFill>
                  <a:srgbClr val="0E3780"/>
                </a:solidFill>
              </a:rPr>
              <a:t> </a:t>
            </a:r>
            <a:r>
              <a:rPr lang="nl-NL" dirty="0" err="1" smtClean="0">
                <a:solidFill>
                  <a:srgbClr val="0E3780"/>
                </a:solidFill>
              </a:rPr>
              <a:t>proof</a:t>
            </a:r>
            <a:r>
              <a:rPr lang="nl-NL" dirty="0" smtClean="0">
                <a:solidFill>
                  <a:srgbClr val="0E3780"/>
                </a:solidFill>
              </a:rPr>
              <a:t> </a:t>
            </a:r>
          </a:p>
          <a:p>
            <a:pPr algn="ctr"/>
            <a:r>
              <a:rPr lang="nl-NL" dirty="0" smtClean="0">
                <a:solidFill>
                  <a:srgbClr val="0E3780"/>
                </a:solidFill>
              </a:rPr>
              <a:t>(jong oranje)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289" y="2527102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Talentontwikkeling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6485323" y="2054209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(open) club van de toekomst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523287" y="4627559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15 jaar NSW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6681357" y="3059324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Shared services</a:t>
            </a:r>
            <a:endParaRPr lang="nl-NL" dirty="0">
              <a:solidFill>
                <a:srgbClr val="0E3780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3244481" y="3823715"/>
            <a:ext cx="2676682" cy="1952394"/>
          </a:xfrm>
          <a:prstGeom prst="roundRect">
            <a:avLst/>
          </a:prstGeom>
          <a:solidFill>
            <a:srgbClr val="0E3780"/>
          </a:solidFill>
          <a:ln>
            <a:solidFill>
              <a:srgbClr val="0E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Vormen: </a:t>
            </a:r>
            <a:r>
              <a:rPr lang="nl-NL" dirty="0" err="1" smtClean="0">
                <a:solidFill>
                  <a:schemeClr val="bg1"/>
                </a:solidFill>
              </a:rPr>
              <a:t>lecture</a:t>
            </a:r>
            <a:r>
              <a:rPr lang="nl-NL" dirty="0">
                <a:solidFill>
                  <a:schemeClr val="bg1"/>
                </a:solidFill>
              </a:rPr>
              <a:t>, inspiratie / showcase, beleving, sportief / doen, brainstorm, debat, Q&amp;A, beleving, spel / quiz, </a:t>
            </a:r>
            <a:r>
              <a:rPr lang="nl-NL" dirty="0" smtClean="0">
                <a:solidFill>
                  <a:schemeClr val="bg1"/>
                </a:solidFill>
              </a:rPr>
              <a:t>e.a.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6210783" y="5031646"/>
            <a:ext cx="2308634" cy="669957"/>
          </a:xfrm>
          <a:prstGeom prst="roundRect">
            <a:avLst/>
          </a:prstGeom>
          <a:solidFill>
            <a:srgbClr val="EB7300"/>
          </a:solidFill>
          <a:ln>
            <a:solidFill>
              <a:srgbClr val="EB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E3780"/>
                </a:solidFill>
              </a:rPr>
              <a:t>…</a:t>
            </a:r>
            <a:endParaRPr lang="nl-NL" dirty="0">
              <a:solidFill>
                <a:srgbClr val="0E37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Sportplein: sport van de 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  <p:pic>
        <p:nvPicPr>
          <p:cNvPr id="6" name="Afbeelding 5" descr="ND3B3358-1024x6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9" y="2868929"/>
            <a:ext cx="4636054" cy="309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Afbeeldingsresultaat voor sport van de toekom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0" y="1282700"/>
            <a:ext cx="3827321" cy="16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e ga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37" y="1895516"/>
            <a:ext cx="3637500" cy="2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003_embedded_fitness_korea_48bd3dff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27" y="3988816"/>
            <a:ext cx="3498020" cy="1958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3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Aankleding: clubhuis-feeling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i="1" dirty="0" smtClean="0"/>
              <a:t>Benaming:</a:t>
            </a:r>
          </a:p>
          <a:p>
            <a:r>
              <a:rPr lang="nl-NL" dirty="0" smtClean="0"/>
              <a:t>Opening en AV: hoofdveld</a:t>
            </a:r>
          </a:p>
          <a:p>
            <a:r>
              <a:rPr lang="nl-NL" dirty="0" smtClean="0"/>
              <a:t>Eten en drinken: kantine</a:t>
            </a:r>
          </a:p>
          <a:p>
            <a:r>
              <a:rPr lang="nl-NL" dirty="0" smtClean="0"/>
              <a:t>Sessies: kleedkamers</a:t>
            </a:r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  <p:pic>
        <p:nvPicPr>
          <p:cNvPr id="5122" name="Picture 2" descr="Afbeeldingsresultaat voor clubhu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282700"/>
            <a:ext cx="4000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kantine sportcl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5" y="3437266"/>
            <a:ext cx="4140107" cy="23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hoofdve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55" y="3742382"/>
            <a:ext cx="3074932" cy="20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kleedkam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19" y="2994446"/>
            <a:ext cx="2991742" cy="14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AV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3" y="1573251"/>
            <a:ext cx="8765971" cy="2160913"/>
          </a:xfrm>
        </p:spPr>
      </p:pic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34" y="149850"/>
            <a:ext cx="1230630" cy="1035685"/>
          </a:xfrm>
          <a:prstGeom prst="rect">
            <a:avLst/>
          </a:prstGeom>
          <a:noFill/>
        </p:spPr>
      </p:pic>
      <p:pic>
        <p:nvPicPr>
          <p:cNvPr id="1026" name="Picture 2" descr="Afbeeldingsresultaat voor jeroen bij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8" y="4819330"/>
            <a:ext cx="1206879" cy="6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esther verge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86" y="4818441"/>
            <a:ext cx="1023042" cy="6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ibian ment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98" y="4819330"/>
            <a:ext cx="1310488" cy="6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ireen wu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7" y="4809711"/>
            <a:ext cx="1353529" cy="6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60854" y="437692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Incl. terugblik </a:t>
            </a:r>
            <a:r>
              <a:rPr lang="nl-NL" dirty="0" err="1" smtClean="0"/>
              <a:t>Pyeongchang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8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nel presentatie">
  <a:themeElements>
    <a:clrScheme name="Brunel presentatie 14">
      <a:dk1>
        <a:srgbClr val="000000"/>
      </a:dk1>
      <a:lt1>
        <a:srgbClr val="FFFFFF"/>
      </a:lt1>
      <a:dk2>
        <a:srgbClr val="000000"/>
      </a:dk2>
      <a:lt2>
        <a:srgbClr val="7B98A9"/>
      </a:lt2>
      <a:accent1>
        <a:srgbClr val="E0000F"/>
      </a:accent1>
      <a:accent2>
        <a:srgbClr val="0E3780"/>
      </a:accent2>
      <a:accent3>
        <a:srgbClr val="FFFFFF"/>
      </a:accent3>
      <a:accent4>
        <a:srgbClr val="000000"/>
      </a:accent4>
      <a:accent5>
        <a:srgbClr val="EDAAAA"/>
      </a:accent5>
      <a:accent6>
        <a:srgbClr val="0C3173"/>
      </a:accent6>
      <a:hlink>
        <a:srgbClr val="E05215"/>
      </a:hlink>
      <a:folHlink>
        <a:srgbClr val="FF9900"/>
      </a:folHlink>
    </a:clrScheme>
    <a:fontScheme name="Brunel presentati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unel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nel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nel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nel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nel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nel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nel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nel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nel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nel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nel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nel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nel presentati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0F"/>
        </a:accent1>
        <a:accent2>
          <a:srgbClr val="0E3780"/>
        </a:accent2>
        <a:accent3>
          <a:srgbClr val="FFFFFF"/>
        </a:accent3>
        <a:accent4>
          <a:srgbClr val="000000"/>
        </a:accent4>
        <a:accent5>
          <a:srgbClr val="EDAAAA"/>
        </a:accent5>
        <a:accent6>
          <a:srgbClr val="0C3173"/>
        </a:accent6>
        <a:hlink>
          <a:srgbClr val="7B98A9"/>
        </a:hlink>
        <a:folHlink>
          <a:srgbClr val="E052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nel presentatie 14">
        <a:dk1>
          <a:srgbClr val="000000"/>
        </a:dk1>
        <a:lt1>
          <a:srgbClr val="FFFFFF"/>
        </a:lt1>
        <a:dk2>
          <a:srgbClr val="000000"/>
        </a:dk2>
        <a:lt2>
          <a:srgbClr val="7B98A9"/>
        </a:lt2>
        <a:accent1>
          <a:srgbClr val="E0000F"/>
        </a:accent1>
        <a:accent2>
          <a:srgbClr val="0E3780"/>
        </a:accent2>
        <a:accent3>
          <a:srgbClr val="FFFFFF"/>
        </a:accent3>
        <a:accent4>
          <a:srgbClr val="000000"/>
        </a:accent4>
        <a:accent5>
          <a:srgbClr val="EDAAAA"/>
        </a:accent5>
        <a:accent6>
          <a:srgbClr val="0C3173"/>
        </a:accent6>
        <a:hlink>
          <a:srgbClr val="E0521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kst met bullet niveau 1">
  <a:themeElements>
    <a:clrScheme name="Tekst met bullet niveau 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0000F"/>
      </a:accent1>
      <a:accent2>
        <a:srgbClr val="0E3780"/>
      </a:accent2>
      <a:accent3>
        <a:srgbClr val="FFFFFF"/>
      </a:accent3>
      <a:accent4>
        <a:srgbClr val="000000"/>
      </a:accent4>
      <a:accent5>
        <a:srgbClr val="EDAAAA"/>
      </a:accent5>
      <a:accent6>
        <a:srgbClr val="0C3173"/>
      </a:accent6>
      <a:hlink>
        <a:srgbClr val="7B98A9"/>
      </a:hlink>
      <a:folHlink>
        <a:srgbClr val="E05215"/>
      </a:folHlink>
    </a:clrScheme>
    <a:fontScheme name="Tekst met bullet niveau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kst met bullet niveau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 met bullet niveau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 met bullet niveau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 met bullet niveau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 met bullet niveau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 met bullet niveau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 met bullet niveau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 met bullet niveau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 met bullet niveau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 met bullet niveau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 met bullet niveau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 met bullet niveau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 met bullet niveau 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0F"/>
        </a:accent1>
        <a:accent2>
          <a:srgbClr val="0E3780"/>
        </a:accent2>
        <a:accent3>
          <a:srgbClr val="FFFFFF"/>
        </a:accent3>
        <a:accent4>
          <a:srgbClr val="000000"/>
        </a:accent4>
        <a:accent5>
          <a:srgbClr val="EDAAAA"/>
        </a:accent5>
        <a:accent6>
          <a:srgbClr val="0C3173"/>
        </a:accent6>
        <a:hlink>
          <a:srgbClr val="7B98A9"/>
        </a:hlink>
        <a:folHlink>
          <a:srgbClr val="E0521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 met bullet niveau 1 14">
        <a:dk1>
          <a:srgbClr val="000000"/>
        </a:dk1>
        <a:lt1>
          <a:srgbClr val="FFFFFF"/>
        </a:lt1>
        <a:dk2>
          <a:srgbClr val="000000"/>
        </a:dk2>
        <a:lt2>
          <a:srgbClr val="7B98A9"/>
        </a:lt2>
        <a:accent1>
          <a:srgbClr val="E0000F"/>
        </a:accent1>
        <a:accent2>
          <a:srgbClr val="0E3780"/>
        </a:accent2>
        <a:accent3>
          <a:srgbClr val="FFFFFF"/>
        </a:accent3>
        <a:accent4>
          <a:srgbClr val="000000"/>
        </a:accent4>
        <a:accent5>
          <a:srgbClr val="EDAAAA"/>
        </a:accent5>
        <a:accent6>
          <a:srgbClr val="0C3173"/>
        </a:accent6>
        <a:hlink>
          <a:srgbClr val="E0521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FFFFFF"/>
        </a:lt1>
        <a:dk2>
          <a:srgbClr val="000000"/>
        </a:dk2>
        <a:lt2>
          <a:srgbClr val="7B98A9"/>
        </a:lt2>
        <a:accent1>
          <a:srgbClr val="E0000F"/>
        </a:accent1>
        <a:accent2>
          <a:srgbClr val="0E3780"/>
        </a:accent2>
        <a:accent3>
          <a:srgbClr val="FFFFFF"/>
        </a:accent3>
        <a:accent4>
          <a:srgbClr val="000000"/>
        </a:accent4>
        <a:accent5>
          <a:srgbClr val="EDAAAA"/>
        </a:accent5>
        <a:accent6>
          <a:srgbClr val="0C3173"/>
        </a:accent6>
        <a:hlink>
          <a:srgbClr val="E0521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sis grote afbeelding">
  <a:themeElements>
    <a:clrScheme name="Basis grote afbeeld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sis grote afbeeld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s grote afbeel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s grote afbeel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s grote afbeel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s grote afbeel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s grote afbeel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s grote afbeel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s grote afbeel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s grote afbeel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s grote afbeel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s grote afbeel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s grote afbeel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s grote afbeel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s grote afbeelding 13">
        <a:dk1>
          <a:srgbClr val="000000"/>
        </a:dk1>
        <a:lt1>
          <a:srgbClr val="FFFFFF"/>
        </a:lt1>
        <a:dk2>
          <a:srgbClr val="000000"/>
        </a:dk2>
        <a:lt2>
          <a:srgbClr val="7B98A9"/>
        </a:lt2>
        <a:accent1>
          <a:srgbClr val="E0000F"/>
        </a:accent1>
        <a:accent2>
          <a:srgbClr val="0E3780"/>
        </a:accent2>
        <a:accent3>
          <a:srgbClr val="FFFFFF"/>
        </a:accent3>
        <a:accent4>
          <a:srgbClr val="000000"/>
        </a:accent4>
        <a:accent5>
          <a:srgbClr val="EDAAAA"/>
        </a:accent5>
        <a:accent6>
          <a:srgbClr val="0C3173"/>
        </a:accent6>
        <a:hlink>
          <a:srgbClr val="E0521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Diavoorstelling (4:3)</PresentationFormat>
  <Paragraphs>57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Segoe UI</vt:lpstr>
      <vt:lpstr>Times New Roman</vt:lpstr>
      <vt:lpstr>Verdana</vt:lpstr>
      <vt:lpstr>Wingdings</vt:lpstr>
      <vt:lpstr>Brunel presentatie</vt:lpstr>
      <vt:lpstr>Tekst met bullet niveau 1</vt:lpstr>
      <vt:lpstr>Divider</vt:lpstr>
      <vt:lpstr>Basis grote afbeelding</vt:lpstr>
      <vt:lpstr>Impressie  Sportconventie 2018</vt:lpstr>
      <vt:lpstr>Sportconventie 2018</vt:lpstr>
      <vt:lpstr>Programma</vt:lpstr>
      <vt:lpstr>Inloop</vt:lpstr>
      <vt:lpstr>Opening</vt:lpstr>
      <vt:lpstr>Middag: Carrousel van sessies</vt:lpstr>
      <vt:lpstr>Sportplein: sport van de toekomst</vt:lpstr>
      <vt:lpstr>Aankleding: clubhuis-feeling</vt:lpstr>
      <vt:lpstr>AV</vt:lpstr>
    </vt:vector>
  </TitlesOfParts>
  <Manager>0</Manager>
  <Company>NOC*NSF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KeyScript</dc:creator>
  <cp:lastModifiedBy>Marijke Floris</cp:lastModifiedBy>
  <cp:revision>72</cp:revision>
  <dcterms:created xsi:type="dcterms:W3CDTF">2011-03-03T08:01:27Z</dcterms:created>
  <dcterms:modified xsi:type="dcterms:W3CDTF">2018-04-02T14:02:02Z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jabloonVersieDatum">
    <vt:filetime>2011-03-02T23:00:00Z</vt:filetime>
  </property>
</Properties>
</file>